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86" r:id="rId2"/>
    <p:sldId id="257" r:id="rId3"/>
    <p:sldId id="258" r:id="rId4"/>
    <p:sldId id="260" r:id="rId5"/>
    <p:sldId id="264" r:id="rId6"/>
    <p:sldId id="265" r:id="rId7"/>
    <p:sldId id="268" r:id="rId8"/>
    <p:sldId id="271" r:id="rId9"/>
    <p:sldId id="284" r:id="rId10"/>
    <p:sldId id="261" r:id="rId11"/>
    <p:sldId id="262" r:id="rId12"/>
  </p:sldIdLst>
  <p:sldSz cx="6858000" cy="9144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462F"/>
    <a:srgbClr val="8384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741"/>
    <p:restoredTop sz="95934"/>
  </p:normalViewPr>
  <p:slideViewPr>
    <p:cSldViewPr snapToGrid="0" snapToObjects="1">
      <p:cViewPr>
        <p:scale>
          <a:sx n="80" d="100"/>
          <a:sy n="80" d="100"/>
        </p:scale>
        <p:origin x="3584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CC0CC-53B8-9841-A049-0BDBA2EC54B7}" type="datetimeFigureOut">
              <a:rPr lang="es-MX" smtClean="0"/>
              <a:t>12/11/20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78FE-B5BC-3C4D-9804-D357E1FD624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26006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CC0CC-53B8-9841-A049-0BDBA2EC54B7}" type="datetimeFigureOut">
              <a:rPr lang="es-MX" smtClean="0"/>
              <a:t>12/11/20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78FE-B5BC-3C4D-9804-D357E1FD624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32580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CC0CC-53B8-9841-A049-0BDBA2EC54B7}" type="datetimeFigureOut">
              <a:rPr lang="es-MX" smtClean="0"/>
              <a:t>12/11/20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78FE-B5BC-3C4D-9804-D357E1FD624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8614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CC0CC-53B8-9841-A049-0BDBA2EC54B7}" type="datetimeFigureOut">
              <a:rPr lang="es-MX" smtClean="0"/>
              <a:t>12/11/20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78FE-B5BC-3C4D-9804-D357E1FD624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76267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CC0CC-53B8-9841-A049-0BDBA2EC54B7}" type="datetimeFigureOut">
              <a:rPr lang="es-MX" smtClean="0"/>
              <a:t>12/11/20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78FE-B5BC-3C4D-9804-D357E1FD624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69227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CC0CC-53B8-9841-A049-0BDBA2EC54B7}" type="datetimeFigureOut">
              <a:rPr lang="es-MX" smtClean="0"/>
              <a:t>12/11/20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78FE-B5BC-3C4D-9804-D357E1FD624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10009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CC0CC-53B8-9841-A049-0BDBA2EC54B7}" type="datetimeFigureOut">
              <a:rPr lang="es-MX" smtClean="0"/>
              <a:t>12/11/20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78FE-B5BC-3C4D-9804-D357E1FD624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76358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CC0CC-53B8-9841-A049-0BDBA2EC54B7}" type="datetimeFigureOut">
              <a:rPr lang="es-MX" smtClean="0"/>
              <a:t>12/11/20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78FE-B5BC-3C4D-9804-D357E1FD624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98465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CC0CC-53B8-9841-A049-0BDBA2EC54B7}" type="datetimeFigureOut">
              <a:rPr lang="es-MX" smtClean="0"/>
              <a:t>12/11/20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78FE-B5BC-3C4D-9804-D357E1FD624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19867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CC0CC-53B8-9841-A049-0BDBA2EC54B7}" type="datetimeFigureOut">
              <a:rPr lang="es-MX" smtClean="0"/>
              <a:t>12/11/20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78FE-B5BC-3C4D-9804-D357E1FD624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18426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CC0CC-53B8-9841-A049-0BDBA2EC54B7}" type="datetimeFigureOut">
              <a:rPr lang="es-MX" smtClean="0"/>
              <a:t>12/11/20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78FE-B5BC-3C4D-9804-D357E1FD624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07063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CC0CC-53B8-9841-A049-0BDBA2EC54B7}" type="datetimeFigureOut">
              <a:rPr lang="es-MX" smtClean="0"/>
              <a:t>12/11/20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178FE-B5BC-3C4D-9804-D357E1FD624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85754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2.jpeg"/><Relationship Id="rId7" Type="http://schemas.microsoft.com/office/2007/relationships/hdphoto" Target="../media/hdphoto3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3.jpeg"/><Relationship Id="rId9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microsoft.com/office/2007/relationships/hdphoto" Target="../media/hdphoto6.wdp"/><Relationship Id="rId5" Type="http://schemas.openxmlformats.org/officeDocument/2006/relationships/image" Target="../media/image21.png"/><Relationship Id="rId10" Type="http://schemas.openxmlformats.org/officeDocument/2006/relationships/image" Target="../media/image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8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13" Type="http://schemas.openxmlformats.org/officeDocument/2006/relationships/image" Target="../media/image2.png"/><Relationship Id="rId18" Type="http://schemas.microsoft.com/office/2007/relationships/hdphoto" Target="../media/hdphoto4.wdp"/><Relationship Id="rId3" Type="http://schemas.openxmlformats.org/officeDocument/2006/relationships/image" Target="../media/image30.jpg"/><Relationship Id="rId21" Type="http://schemas.microsoft.com/office/2007/relationships/hdphoto" Target="../media/hdphoto11.wdp"/><Relationship Id="rId7" Type="http://schemas.openxmlformats.org/officeDocument/2006/relationships/image" Target="../media/image34.jpg"/><Relationship Id="rId12" Type="http://schemas.openxmlformats.org/officeDocument/2006/relationships/image" Target="../media/image39.jpeg"/><Relationship Id="rId17" Type="http://schemas.microsoft.com/office/2007/relationships/hdphoto" Target="../media/hdphoto8.wdp"/><Relationship Id="rId25" Type="http://schemas.microsoft.com/office/2007/relationships/hdphoto" Target="../media/hdphoto15.wdp"/><Relationship Id="rId2" Type="http://schemas.openxmlformats.org/officeDocument/2006/relationships/image" Target="../media/image29.jpg"/><Relationship Id="rId16" Type="http://schemas.microsoft.com/office/2007/relationships/hdphoto" Target="../media/hdphoto7.wdp"/><Relationship Id="rId20" Type="http://schemas.microsoft.com/office/2007/relationships/hdphoto" Target="../media/hdphoto10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g"/><Relationship Id="rId11" Type="http://schemas.openxmlformats.org/officeDocument/2006/relationships/image" Target="../media/image38.jpeg"/><Relationship Id="rId24" Type="http://schemas.microsoft.com/office/2007/relationships/hdphoto" Target="../media/hdphoto14.wdp"/><Relationship Id="rId5" Type="http://schemas.openxmlformats.org/officeDocument/2006/relationships/image" Target="../media/image32.jpg"/><Relationship Id="rId15" Type="http://schemas.openxmlformats.org/officeDocument/2006/relationships/image" Target="../media/image5.png"/><Relationship Id="rId23" Type="http://schemas.microsoft.com/office/2007/relationships/hdphoto" Target="../media/hdphoto13.wdp"/><Relationship Id="rId10" Type="http://schemas.openxmlformats.org/officeDocument/2006/relationships/image" Target="../media/image37.jpeg"/><Relationship Id="rId19" Type="http://schemas.microsoft.com/office/2007/relationships/hdphoto" Target="../media/hdphoto9.wdp"/><Relationship Id="rId4" Type="http://schemas.openxmlformats.org/officeDocument/2006/relationships/image" Target="../media/image31.png"/><Relationship Id="rId9" Type="http://schemas.openxmlformats.org/officeDocument/2006/relationships/image" Target="../media/image36.jpg"/><Relationship Id="rId14" Type="http://schemas.openxmlformats.org/officeDocument/2006/relationships/image" Target="../media/image40.jpeg"/><Relationship Id="rId22" Type="http://schemas.microsoft.com/office/2007/relationships/hdphoto" Target="../media/hdphoto12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36.jpg"/><Relationship Id="rId7" Type="http://schemas.openxmlformats.org/officeDocument/2006/relationships/image" Target="../media/image5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microsoft.com/office/2007/relationships/hdphoto" Target="../media/hdphoto18.wdp"/><Relationship Id="rId5" Type="http://schemas.openxmlformats.org/officeDocument/2006/relationships/image" Target="../media/image43.jpg"/><Relationship Id="rId10" Type="http://schemas.microsoft.com/office/2007/relationships/hdphoto" Target="../media/hdphoto12.wdp"/><Relationship Id="rId4" Type="http://schemas.openxmlformats.org/officeDocument/2006/relationships/image" Target="../media/image42.jpeg"/><Relationship Id="rId9" Type="http://schemas.microsoft.com/office/2007/relationships/hdphoto" Target="../media/hdphoto1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6352B71-1211-ED4C-963E-C455AF0A08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52" r="1352"/>
          <a:stretch/>
        </p:blipFill>
        <p:spPr>
          <a:xfrm>
            <a:off x="1" y="10"/>
            <a:ext cx="6672620" cy="9143990"/>
          </a:xfrm>
          <a:custGeom>
            <a:avLst/>
            <a:gdLst/>
            <a:ahLst/>
            <a:cxnLst/>
            <a:rect l="l" t="t" r="r" b="b"/>
            <a:pathLst>
              <a:path w="11862435" h="6858000">
                <a:moveTo>
                  <a:pt x="0" y="0"/>
                </a:moveTo>
                <a:lnTo>
                  <a:pt x="2537458" y="0"/>
                </a:lnTo>
                <a:lnTo>
                  <a:pt x="3074669" y="0"/>
                </a:lnTo>
                <a:lnTo>
                  <a:pt x="3784383" y="0"/>
                </a:lnTo>
                <a:lnTo>
                  <a:pt x="8686282" y="0"/>
                </a:lnTo>
                <a:lnTo>
                  <a:pt x="11862435" y="6857999"/>
                </a:lnTo>
                <a:lnTo>
                  <a:pt x="5896483" y="6857999"/>
                </a:lnTo>
                <a:lnTo>
                  <a:pt x="5896483" y="6858000"/>
                </a:lnTo>
                <a:lnTo>
                  <a:pt x="3074669" y="6858000"/>
                </a:lnTo>
                <a:lnTo>
                  <a:pt x="253745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4D1609B-102A-4C77-86A2-ACB29FB96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4432720" y="-200"/>
            <a:ext cx="2425279" cy="9144637"/>
          </a:xfrm>
          <a:custGeom>
            <a:avLst/>
            <a:gdLst>
              <a:gd name="connsiteX0" fmla="*/ 4352050 w 4352050"/>
              <a:gd name="connsiteY0" fmla="*/ 6858478 h 6858478"/>
              <a:gd name="connsiteX1" fmla="*/ 0 w 4352050"/>
              <a:gd name="connsiteY1" fmla="*/ 6858478 h 6858478"/>
              <a:gd name="connsiteX2" fmla="*/ 0 w 4352050"/>
              <a:gd name="connsiteY2" fmla="*/ 0 h 6858478"/>
              <a:gd name="connsiteX3" fmla="*/ 103870 w 4352050"/>
              <a:gd name="connsiteY3" fmla="*/ 0 h 6858478"/>
              <a:gd name="connsiteX4" fmla="*/ 1170098 w 4352050"/>
              <a:gd name="connsiteY4" fmla="*/ 0 h 6858478"/>
              <a:gd name="connsiteX5" fmla="*/ 1175675 w 435205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52050" h="6858478">
                <a:moveTo>
                  <a:pt x="4352050" y="6858478"/>
                </a:moveTo>
                <a:lnTo>
                  <a:pt x="0" y="6858478"/>
                </a:lnTo>
                <a:lnTo>
                  <a:pt x="0" y="0"/>
                </a:lnTo>
                <a:lnTo>
                  <a:pt x="103870" y="0"/>
                </a:lnTo>
                <a:lnTo>
                  <a:pt x="1170098" y="0"/>
                </a:lnTo>
                <a:lnTo>
                  <a:pt x="1175675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651F706-C94E-46D4-BAAE-BAFD1AD97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4894139" y="-201"/>
            <a:ext cx="1963860" cy="9144637"/>
          </a:xfrm>
          <a:custGeom>
            <a:avLst/>
            <a:gdLst>
              <a:gd name="connsiteX0" fmla="*/ 3524051 w 3524051"/>
              <a:gd name="connsiteY0" fmla="*/ 6858478 h 6858478"/>
              <a:gd name="connsiteX1" fmla="*/ 0 w 3524051"/>
              <a:gd name="connsiteY1" fmla="*/ 6858478 h 6858478"/>
              <a:gd name="connsiteX2" fmla="*/ 0 w 3524051"/>
              <a:gd name="connsiteY2" fmla="*/ 0 h 6858478"/>
              <a:gd name="connsiteX3" fmla="*/ 342099 w 3524051"/>
              <a:gd name="connsiteY3" fmla="*/ 0 h 6858478"/>
              <a:gd name="connsiteX4" fmla="*/ 347676 w 3524051"/>
              <a:gd name="connsiteY4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051" h="6858478">
                <a:moveTo>
                  <a:pt x="3524051" y="6858478"/>
                </a:moveTo>
                <a:lnTo>
                  <a:pt x="0" y="6858478"/>
                </a:lnTo>
                <a:lnTo>
                  <a:pt x="0" y="0"/>
                </a:lnTo>
                <a:lnTo>
                  <a:pt x="342099" y="0"/>
                </a:lnTo>
                <a:lnTo>
                  <a:pt x="347676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2ABFCEC-1E6F-3F40-9D70-BEB81D5DFC4D}"/>
              </a:ext>
            </a:extLst>
          </p:cNvPr>
          <p:cNvSpPr txBox="1"/>
          <p:nvPr/>
        </p:nvSpPr>
        <p:spPr>
          <a:xfrm>
            <a:off x="185379" y="8373979"/>
            <a:ext cx="5188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MX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CARTA DE PRESENTACIÓN</a:t>
            </a:r>
          </a:p>
        </p:txBody>
      </p:sp>
      <p:sp>
        <p:nvSpPr>
          <p:cNvPr id="7" name="Triángulo 6">
            <a:extLst>
              <a:ext uri="{FF2B5EF4-FFF2-40B4-BE49-F238E27FC236}">
                <a16:creationId xmlns:a16="http://schemas.microsoft.com/office/drawing/2014/main" id="{C480DBCA-307E-AD41-A30E-9C011BF22650}"/>
              </a:ext>
            </a:extLst>
          </p:cNvPr>
          <p:cNvSpPr/>
          <p:nvPr/>
        </p:nvSpPr>
        <p:spPr>
          <a:xfrm rot="16200000">
            <a:off x="854890" y="4039048"/>
            <a:ext cx="10042358" cy="1963860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AF42E6F9-E834-4744-9D8A-A523D1C27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33582" y="14516"/>
            <a:ext cx="2257676" cy="131697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5E52011-C744-0046-AB76-1BE77159C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74216" y="1581198"/>
            <a:ext cx="2579978" cy="1242211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E1C1D90-B137-174D-9571-AD351A8365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492" r="33385" b="31645"/>
          <a:stretch/>
        </p:blipFill>
        <p:spPr>
          <a:xfrm>
            <a:off x="5237946" y="-12755"/>
            <a:ext cx="1604211" cy="1593953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92CCF6A7-98D7-7B46-A066-0F157ED3166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Texturizer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65056" y="2577432"/>
            <a:ext cx="3109700" cy="1497263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F8C0DEE8-3ADA-8A45-8CD4-6F7216226812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50000"/>
          </a:blip>
          <a:stretch>
            <a:fillRect/>
          </a:stretch>
        </p:blipFill>
        <p:spPr>
          <a:xfrm>
            <a:off x="8473409" y="153451"/>
            <a:ext cx="2158147" cy="1039108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A5CDA3D7-9969-5E4F-9666-8E550AF893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4334" b="6680"/>
          <a:stretch/>
        </p:blipFill>
        <p:spPr>
          <a:xfrm>
            <a:off x="5150811" y="1473292"/>
            <a:ext cx="1778483" cy="24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744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34A085-15E1-B941-9F77-1560C7258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905" y="2569559"/>
            <a:ext cx="5915025" cy="5257800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just">
              <a:buNone/>
            </a:pPr>
            <a:r>
              <a:rPr lang="es-MX" sz="1800" dirty="0">
                <a:solidFill>
                  <a:srgbClr val="838486"/>
                </a:solidFill>
              </a:rPr>
              <a:t>Torreacero considera la sostenibilidad ambiental y social como un aspecto fundamental de sus procesos fabricación de infraestructura de telecomunicaciones. </a:t>
            </a:r>
          </a:p>
          <a:p>
            <a:pPr marL="0" indent="0" algn="just">
              <a:buNone/>
            </a:pPr>
            <a:endParaRPr lang="es-MX" sz="1800" dirty="0">
              <a:solidFill>
                <a:srgbClr val="838486"/>
              </a:solidFill>
            </a:endParaRPr>
          </a:p>
          <a:p>
            <a:pPr marL="0" indent="0" algn="just">
              <a:buNone/>
            </a:pPr>
            <a:r>
              <a:rPr lang="es-MX" sz="1800" dirty="0">
                <a:solidFill>
                  <a:srgbClr val="838486"/>
                </a:solidFill>
              </a:rPr>
              <a:t>Fomentamos y garantizamos la incorporación de principios fundamentales en nuestras actividades diarias y negocios de largo plazo en materia de asuntos laborales, seguridad social, salud ocupacional, seguridad industrial, participación pública y medio ambiente.</a:t>
            </a:r>
          </a:p>
          <a:p>
            <a:pPr marL="0" indent="0" algn="just">
              <a:buNone/>
            </a:pPr>
            <a:endParaRPr lang="es-MX" sz="1800" dirty="0">
              <a:solidFill>
                <a:srgbClr val="838486"/>
              </a:solidFill>
            </a:endParaRPr>
          </a:p>
          <a:p>
            <a:pPr marL="0" indent="0" algn="just">
              <a:buNone/>
            </a:pPr>
            <a:r>
              <a:rPr lang="es-MX" sz="1800" dirty="0">
                <a:solidFill>
                  <a:srgbClr val="838486"/>
                </a:solidFill>
              </a:rPr>
              <a:t>Cumplimos con las normas y regulaciones laborales, ambientales asi como el consumo eficiente de energía, agua y materias primas; reduciendo las emisiones de Gases de Efecto Invernadero, evitando la producción y uso de materiales peligrosos; reciclando y reduciendo los desechos, y procurando la puesta en marcha de soluciones que no dañen el medioambiente con la fabricación de nuestras estructuras.</a:t>
            </a:r>
          </a:p>
          <a:p>
            <a:pPr marL="0" indent="0" algn="just">
              <a:buNone/>
            </a:pPr>
            <a:endParaRPr lang="es-MX" sz="1800" dirty="0">
              <a:solidFill>
                <a:srgbClr val="838486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4249AA4-A0D2-5544-ACD3-BDB7D09BE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604" y="7958244"/>
            <a:ext cx="1008791" cy="823503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77019D86-93A4-1A4A-97C1-5055313D2BD3}"/>
              </a:ext>
            </a:extLst>
          </p:cNvPr>
          <p:cNvSpPr txBox="1">
            <a:spLocks/>
          </p:cNvSpPr>
          <p:nvPr/>
        </p:nvSpPr>
        <p:spPr>
          <a:xfrm>
            <a:off x="564904" y="1527956"/>
            <a:ext cx="5809391" cy="883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b="1" dirty="0">
                <a:solidFill>
                  <a:srgbClr val="EE462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Responsabilidad Social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7222124-AE90-6A49-9053-ECD3FFAB6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51" y="291042"/>
            <a:ext cx="1759080" cy="102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51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206DB01-0A1D-8447-B901-5C77C1089B81}"/>
              </a:ext>
            </a:extLst>
          </p:cNvPr>
          <p:cNvSpPr/>
          <p:nvPr/>
        </p:nvSpPr>
        <p:spPr>
          <a:xfrm>
            <a:off x="0" y="0"/>
            <a:ext cx="6858000" cy="9144000"/>
          </a:xfrm>
          <a:prstGeom prst="rect">
            <a:avLst/>
          </a:prstGeom>
          <a:solidFill>
            <a:srgbClr val="EE462F"/>
          </a:solidFill>
          <a:ln>
            <a:solidFill>
              <a:srgbClr val="EE46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1FB6DC5-1CBB-AF4B-95C2-C36161FD4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50" y="3589947"/>
            <a:ext cx="4079299" cy="196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56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0159CB-0E0D-0446-8AB5-F60B48A93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98" y="485988"/>
            <a:ext cx="6371754" cy="638915"/>
          </a:xfrm>
        </p:spPr>
        <p:txBody>
          <a:bodyPr>
            <a:normAutofit/>
          </a:bodyPr>
          <a:lstStyle/>
          <a:p>
            <a:pPr algn="ctr"/>
            <a:r>
              <a:rPr lang="es-MX" sz="2400" b="1" dirty="0">
                <a:solidFill>
                  <a:srgbClr val="EE462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QUIENES SOMOS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9AB4CBE-F426-8040-93C6-E3F20C8AD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006" y="3867999"/>
            <a:ext cx="2578738" cy="1504264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29DCDBF9-657D-4141-B9A4-6D539AC5C9E6}"/>
              </a:ext>
            </a:extLst>
          </p:cNvPr>
          <p:cNvSpPr txBox="1">
            <a:spLocks/>
          </p:cNvSpPr>
          <p:nvPr/>
        </p:nvSpPr>
        <p:spPr>
          <a:xfrm>
            <a:off x="239498" y="1472338"/>
            <a:ext cx="6466101" cy="2361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s-MX" sz="2000" dirty="0">
                <a:solidFill>
                  <a:srgbClr val="838486"/>
                </a:solidFill>
              </a:rPr>
              <a:t>Somos una empresa Mexicana fundada en 2010 especializada en fabricación y montaje  de estructuras para Telecomunicaciones que cumple con altos estandares de calidad. 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s-MX" sz="2000" dirty="0">
              <a:solidFill>
                <a:srgbClr val="838486"/>
              </a:solidFill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s-MX" sz="2000" dirty="0">
                <a:solidFill>
                  <a:srgbClr val="838486"/>
                </a:solidFill>
              </a:rPr>
              <a:t>Una marca de la empresa GPS Constructivos con 10 años de experiencia en el sector de las Telecomunicaciones. 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1705DF7-890A-A646-8982-1E3DC50E74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367"/>
          <a:stretch/>
        </p:blipFill>
        <p:spPr>
          <a:xfrm>
            <a:off x="239499" y="5541270"/>
            <a:ext cx="6371753" cy="299312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F0C24371-EAFF-5647-8990-7695625DE5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29119" y="7861820"/>
            <a:ext cx="1330259" cy="64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00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0159CB-0E0D-0446-8AB5-F60B48A93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860" y="232703"/>
            <a:ext cx="5818078" cy="883708"/>
          </a:xfrm>
        </p:spPr>
        <p:txBody>
          <a:bodyPr>
            <a:normAutofit/>
          </a:bodyPr>
          <a:lstStyle/>
          <a:p>
            <a:pPr algn="ctr"/>
            <a:r>
              <a:rPr lang="es-MX" sz="2800" b="1" dirty="0">
                <a:solidFill>
                  <a:srgbClr val="EE462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MISIÓN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34A085-15E1-B941-9F77-1560C7258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912" y="1116413"/>
            <a:ext cx="5915025" cy="8076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s-MX" sz="1600" dirty="0">
                <a:solidFill>
                  <a:srgbClr val="838486"/>
                </a:solidFill>
              </a:rPr>
              <a:t>Ofrecer al sector de la construcción e industrial, desarrollo de proyectos e integración de soluciones optimas a costos competitivos con un alto compromiso de calidad y servicio.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BF0ECA91-3C70-E444-8B03-B16B88775D2A}"/>
              </a:ext>
            </a:extLst>
          </p:cNvPr>
          <p:cNvSpPr txBox="1">
            <a:spLocks/>
          </p:cNvSpPr>
          <p:nvPr/>
        </p:nvSpPr>
        <p:spPr>
          <a:xfrm>
            <a:off x="617912" y="2923820"/>
            <a:ext cx="5915025" cy="6037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>
                <a:solidFill>
                  <a:srgbClr val="838486"/>
                </a:solidFill>
              </a:defRPr>
            </a:lvl1pPr>
            <a:lvl2pPr marL="5143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2pPr>
            <a:lvl3pPr marL="8572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r>
              <a:rPr lang="es-MX" sz="1600" dirty="0"/>
              <a:t>Ser identificados en el medio como una empresa profesional, ética,  y solidaria con sus clientes.</a:t>
            </a: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6D498FA4-05A4-754F-AC3F-BFD32A7F6423}"/>
              </a:ext>
            </a:extLst>
          </p:cNvPr>
          <p:cNvSpPr txBox="1">
            <a:spLocks/>
          </p:cNvSpPr>
          <p:nvPr/>
        </p:nvSpPr>
        <p:spPr>
          <a:xfrm>
            <a:off x="617912" y="4422656"/>
            <a:ext cx="5915025" cy="34868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MX" sz="1600" b="1" dirty="0">
                <a:solidFill>
                  <a:srgbClr val="838486"/>
                </a:solidFill>
              </a:rPr>
              <a:t>Credibilidad. </a:t>
            </a:r>
            <a:r>
              <a:rPr lang="es-MX" sz="1600" dirty="0">
                <a:solidFill>
                  <a:srgbClr val="838486"/>
                </a:solidFill>
              </a:rPr>
              <a:t>En nuestros tratos cumplimos lo que decimos.</a:t>
            </a:r>
          </a:p>
          <a:p>
            <a:pPr marL="0" indent="0" algn="just">
              <a:buNone/>
            </a:pPr>
            <a:r>
              <a:rPr lang="es-MX" sz="1600" b="1" dirty="0">
                <a:solidFill>
                  <a:srgbClr val="838486"/>
                </a:solidFill>
              </a:rPr>
              <a:t>Solidaridad. </a:t>
            </a:r>
            <a:r>
              <a:rPr lang="es-MX" sz="1600" dirty="0">
                <a:solidFill>
                  <a:srgbClr val="838486"/>
                </a:solidFill>
              </a:rPr>
              <a:t>Los objetivos de nuestros clientes serán los nuestros y haremos lo posible para ayudarles a alcanzarlos.</a:t>
            </a:r>
          </a:p>
          <a:p>
            <a:pPr marL="0" indent="0" algn="just">
              <a:buNone/>
            </a:pPr>
            <a:r>
              <a:rPr lang="es-MX" sz="1600" b="1" dirty="0">
                <a:solidFill>
                  <a:srgbClr val="838486"/>
                </a:solidFill>
              </a:rPr>
              <a:t>Confianza. </a:t>
            </a:r>
            <a:r>
              <a:rPr lang="es-MX" sz="1600" dirty="0">
                <a:solidFill>
                  <a:srgbClr val="838486"/>
                </a:solidFill>
              </a:rPr>
              <a:t>Es importante para nosotros desarrollar un vinculo con nuestros clientes.</a:t>
            </a:r>
          </a:p>
          <a:p>
            <a:pPr marL="0" indent="0" algn="just">
              <a:buNone/>
            </a:pPr>
            <a:r>
              <a:rPr lang="es-MX" sz="1600" b="1" dirty="0">
                <a:solidFill>
                  <a:srgbClr val="838486"/>
                </a:solidFill>
              </a:rPr>
              <a:t>Lealtad. </a:t>
            </a:r>
            <a:r>
              <a:rPr lang="es-MX" sz="1600" dirty="0">
                <a:solidFill>
                  <a:srgbClr val="838486"/>
                </a:solidFill>
              </a:rPr>
              <a:t>La Lealtad hacia nuestra empresa, clientes y proveedores sustentará nuestro crecimiento y forjará nuestra reputación.</a:t>
            </a:r>
          </a:p>
          <a:p>
            <a:pPr marL="0" indent="0" algn="just">
              <a:buNone/>
            </a:pPr>
            <a:r>
              <a:rPr lang="es-MX" sz="1600" b="1" dirty="0">
                <a:solidFill>
                  <a:srgbClr val="838486"/>
                </a:solidFill>
              </a:rPr>
              <a:t>Renovación. </a:t>
            </a:r>
            <a:r>
              <a:rPr lang="es-MX" sz="1600" dirty="0">
                <a:solidFill>
                  <a:srgbClr val="838486"/>
                </a:solidFill>
              </a:rPr>
              <a:t>La constante actualización será lo que nos permita permanecer vigentes.</a:t>
            </a:r>
          </a:p>
          <a:p>
            <a:pPr marL="0" indent="0" algn="just">
              <a:buNone/>
            </a:pPr>
            <a:r>
              <a:rPr lang="es-MX" sz="1600" b="1" dirty="0">
                <a:solidFill>
                  <a:srgbClr val="838486"/>
                </a:solidFill>
              </a:rPr>
              <a:t>Calidad y Profesionalismo. </a:t>
            </a:r>
            <a:r>
              <a:rPr lang="es-MX" sz="1600" dirty="0">
                <a:solidFill>
                  <a:srgbClr val="838486"/>
                </a:solidFill>
              </a:rPr>
              <a:t>Se buscara cumplir con el estándar mas alto en cada trabajo contratado.</a:t>
            </a:r>
          </a:p>
          <a:p>
            <a:pPr marL="0" indent="0" algn="just">
              <a:buNone/>
            </a:pPr>
            <a:r>
              <a:rPr lang="es-MX" sz="1600" b="1" dirty="0">
                <a:solidFill>
                  <a:srgbClr val="838486"/>
                </a:solidFill>
              </a:rPr>
              <a:t>Ética. </a:t>
            </a:r>
            <a:r>
              <a:rPr lang="es-MX" sz="1600" dirty="0">
                <a:solidFill>
                  <a:srgbClr val="838486"/>
                </a:solidFill>
              </a:rPr>
              <a:t>En el trato con nuestros clientes la ética estará siempre presente.</a:t>
            </a:r>
          </a:p>
          <a:p>
            <a:pPr marL="0" indent="0" algn="just">
              <a:buNone/>
            </a:pPr>
            <a:endParaRPr lang="es-MX" sz="1600" dirty="0">
              <a:solidFill>
                <a:srgbClr val="838486"/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5F600557-CAF0-DE4B-9FF0-1F0D154FD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460" y="8011613"/>
            <a:ext cx="1759080" cy="102613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E81A879-16EA-4845-ABBA-781A1E782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280" y="413521"/>
            <a:ext cx="500858" cy="484873"/>
          </a:xfrm>
          <a:prstGeom prst="rect">
            <a:avLst/>
          </a:prstGeom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0B61E6C4-F6F6-0D46-B82D-8CC10F7FE96E}"/>
              </a:ext>
            </a:extLst>
          </p:cNvPr>
          <p:cNvSpPr txBox="1">
            <a:spLocks/>
          </p:cNvSpPr>
          <p:nvPr/>
        </p:nvSpPr>
        <p:spPr>
          <a:xfrm>
            <a:off x="714860" y="1982081"/>
            <a:ext cx="5818078" cy="883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2800" b="1" dirty="0">
                <a:solidFill>
                  <a:srgbClr val="EE462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VISIÓN</a:t>
            </a: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FCC5EE49-9484-FE4E-BEE2-3E5B1ABB7411}"/>
              </a:ext>
            </a:extLst>
          </p:cNvPr>
          <p:cNvSpPr txBox="1">
            <a:spLocks/>
          </p:cNvSpPr>
          <p:nvPr/>
        </p:nvSpPr>
        <p:spPr>
          <a:xfrm>
            <a:off x="714860" y="3569022"/>
            <a:ext cx="5818078" cy="883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2800" b="1" dirty="0">
                <a:solidFill>
                  <a:srgbClr val="EE462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VALORES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F5C3250D-7A47-C449-B233-E0AFDBB0D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583" y="3729071"/>
            <a:ext cx="486553" cy="492082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11C1DEF8-FC62-F34D-9236-2A596D9005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6635" y="2167224"/>
            <a:ext cx="680448" cy="55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33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34A085-15E1-B941-9F77-1560C7258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409" y="1599831"/>
            <a:ext cx="5915025" cy="34157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MX" sz="2000" b="1" dirty="0">
                <a:solidFill>
                  <a:srgbClr val="838486"/>
                </a:solidFill>
              </a:rPr>
              <a:t>Fabricación de Torres y Accesorios. </a:t>
            </a:r>
          </a:p>
          <a:p>
            <a:pPr marL="0" indent="0" algn="just">
              <a:buNone/>
            </a:pPr>
            <a:r>
              <a:rPr lang="es-MX" sz="2000" dirty="0">
                <a:solidFill>
                  <a:srgbClr val="838486"/>
                </a:solidFill>
              </a:rPr>
              <a:t>Contamos con personal certificado y calificado para el diseño y fabricación de todo tipo de torres, plataformas y herrajes, fundamentados en la normatividad CFE 2008, ASTM, ACI, EIA/TIA-F, etc. garantizando la seguridad estructural de los elementos, entregando un producto de alta manufactura.</a:t>
            </a:r>
          </a:p>
          <a:p>
            <a:pPr marL="0" indent="0" algn="just">
              <a:buNone/>
            </a:pPr>
            <a:endParaRPr lang="es-MX" sz="2000" dirty="0">
              <a:solidFill>
                <a:srgbClr val="838486"/>
              </a:solidFill>
            </a:endParaRPr>
          </a:p>
          <a:p>
            <a:pPr marL="0" indent="0" algn="just">
              <a:buNone/>
            </a:pPr>
            <a:r>
              <a:rPr lang="es-MX" sz="2000" b="1" dirty="0">
                <a:solidFill>
                  <a:srgbClr val="838486"/>
                </a:solidFill>
              </a:rPr>
              <a:t>Montaje de Torre. </a:t>
            </a:r>
          </a:p>
          <a:p>
            <a:pPr marL="0" indent="0" algn="just">
              <a:buNone/>
            </a:pPr>
            <a:r>
              <a:rPr lang="es-MX" sz="2000" dirty="0">
                <a:solidFill>
                  <a:srgbClr val="838486"/>
                </a:solidFill>
              </a:rPr>
              <a:t>Contamos con personal calificado y certificado para realizar el armado y montaje de cualquier estrucutura homologada.</a:t>
            </a:r>
          </a:p>
          <a:p>
            <a:pPr marL="0" indent="0" algn="just">
              <a:buNone/>
            </a:pPr>
            <a:endParaRPr lang="es-MX" sz="2000" dirty="0">
              <a:solidFill>
                <a:srgbClr val="838486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E7D5EAA-8611-D24E-90A1-09597B84197A}"/>
              </a:ext>
            </a:extLst>
          </p:cNvPr>
          <p:cNvSpPr/>
          <p:nvPr/>
        </p:nvSpPr>
        <p:spPr>
          <a:xfrm>
            <a:off x="499027" y="5672283"/>
            <a:ext cx="3410748" cy="2382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MX" sz="2000" dirty="0">
                <a:solidFill>
                  <a:srgbClr val="838486"/>
                </a:solidFill>
              </a:rPr>
              <a:t>Autosoportadas</a:t>
            </a:r>
          </a:p>
          <a:p>
            <a:pPr marL="342900" lvl="0" indent="-342900" algn="just" fontAlgn="base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MX" sz="2000" dirty="0">
                <a:solidFill>
                  <a:srgbClr val="838486"/>
                </a:solidFill>
              </a:rPr>
              <a:t>Autosoportadas SLIM</a:t>
            </a:r>
          </a:p>
          <a:p>
            <a:pPr marL="342900" lvl="0" indent="-342900" algn="just" fontAlgn="base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MX" sz="2000" dirty="0">
                <a:solidFill>
                  <a:srgbClr val="838486"/>
                </a:solidFill>
              </a:rPr>
              <a:t>Torres Arriostradas </a:t>
            </a:r>
          </a:p>
          <a:p>
            <a:pPr lvl="0" algn="just" fontAlgn="base">
              <a:lnSpc>
                <a:spcPct val="107000"/>
              </a:lnSpc>
              <a:spcAft>
                <a:spcPts val="0"/>
              </a:spcAft>
            </a:pPr>
            <a:r>
              <a:rPr lang="es-MX" sz="2000" dirty="0">
                <a:solidFill>
                  <a:srgbClr val="838486"/>
                </a:solidFill>
              </a:rPr>
              <a:t>	T-60, T-90, T-120</a:t>
            </a:r>
          </a:p>
          <a:p>
            <a:pPr marL="342900" lvl="0" indent="-342900" algn="just" fontAlgn="base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MX" sz="2000" dirty="0">
                <a:solidFill>
                  <a:srgbClr val="838486"/>
                </a:solidFill>
              </a:rPr>
              <a:t>Mástiles</a:t>
            </a:r>
          </a:p>
          <a:p>
            <a:pPr marL="342900" lvl="0" indent="-342900" algn="just" fontAlgn="base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MX" sz="2000" dirty="0">
                <a:solidFill>
                  <a:srgbClr val="838486"/>
                </a:solidFill>
              </a:rPr>
              <a:t>Minipolos</a:t>
            </a:r>
          </a:p>
          <a:p>
            <a:pPr marL="342900" lvl="0" indent="-342900" algn="just" fontAlgn="base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MX" sz="2000" dirty="0">
                <a:solidFill>
                  <a:srgbClr val="838486"/>
                </a:solidFill>
              </a:rPr>
              <a:t>Monopolos</a:t>
            </a:r>
          </a:p>
        </p:txBody>
      </p:sp>
      <p:pic>
        <p:nvPicPr>
          <p:cNvPr id="9" name="Imagen 8" descr="Imagen que contiene exterior, grande, luz, alto&#10;&#10;Descripción generada automáticamente">
            <a:extLst>
              <a:ext uri="{FF2B5EF4-FFF2-40B4-BE49-F238E27FC236}">
                <a16:creationId xmlns:a16="http://schemas.microsoft.com/office/drawing/2014/main" id="{26A63554-2CAD-434D-9474-5556C53D2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766" y="6430844"/>
            <a:ext cx="1535138" cy="204685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4A70390-011C-844D-9705-F34354D73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862" y="5369401"/>
            <a:ext cx="1945992" cy="1459494"/>
          </a:xfrm>
          <a:prstGeom prst="rect">
            <a:avLst/>
          </a:prstGeom>
        </p:spPr>
      </p:pic>
      <p:pic>
        <p:nvPicPr>
          <p:cNvPr id="10" name="Imagen 9" descr="Imagen que contiene exterior, barco, agua, grande&#10;&#10;Descripción generada automáticamente">
            <a:extLst>
              <a:ext uri="{FF2B5EF4-FFF2-40B4-BE49-F238E27FC236}">
                <a16:creationId xmlns:a16="http://schemas.microsoft.com/office/drawing/2014/main" id="{375A2456-4CFD-8C4A-986D-5843282C94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125" y="6524906"/>
            <a:ext cx="1534309" cy="2045745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AE2F54FD-8EFB-B145-B0FA-E5762917CD94}"/>
              </a:ext>
            </a:extLst>
          </p:cNvPr>
          <p:cNvSpPr txBox="1">
            <a:spLocks/>
          </p:cNvSpPr>
          <p:nvPr/>
        </p:nvSpPr>
        <p:spPr>
          <a:xfrm>
            <a:off x="1969257" y="362253"/>
            <a:ext cx="4726626" cy="883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b="1" dirty="0">
                <a:solidFill>
                  <a:srgbClr val="EE462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Servicios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C44A2679-45E7-F443-97F3-38ABFB1B5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351" y="291042"/>
            <a:ext cx="1759080" cy="102613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A6BA62B-D91B-654C-AFFD-9B6DD2C825D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Texturizer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91452" y="8090342"/>
            <a:ext cx="1029854" cy="49585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F817A61-2069-6D46-85FE-CAE7F409A09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Texturizer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72485" y="7981839"/>
            <a:ext cx="1029854" cy="495856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06E528E-C06A-CA40-96BF-36F17CBBF1F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Texturizer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93209" y="5370063"/>
            <a:ext cx="1029854" cy="49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35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D94B0075-CB99-2640-A838-275E3D0134CC}"/>
              </a:ext>
            </a:extLst>
          </p:cNvPr>
          <p:cNvSpPr txBox="1">
            <a:spLocks/>
          </p:cNvSpPr>
          <p:nvPr/>
        </p:nvSpPr>
        <p:spPr>
          <a:xfrm>
            <a:off x="591409" y="387819"/>
            <a:ext cx="5915025" cy="883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b="1" dirty="0">
                <a:solidFill>
                  <a:srgbClr val="EE462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TIEMPOS DE EJECUCIÓN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F90AB93-9248-2146-9847-4B5F6116D290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1452756" y="1317642"/>
            <a:ext cx="658476" cy="65847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6E94513-E82D-E042-815A-387D0C253AE7}"/>
              </a:ext>
            </a:extLst>
          </p:cNvPr>
          <p:cNvSpPr txBox="1"/>
          <p:nvPr/>
        </p:nvSpPr>
        <p:spPr>
          <a:xfrm>
            <a:off x="1005342" y="2098230"/>
            <a:ext cx="1669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rgbClr val="838486"/>
                </a:solidFill>
              </a:rPr>
              <a:t>Solicitud de Cotización. </a:t>
            </a:r>
          </a:p>
          <a:p>
            <a:r>
              <a:rPr lang="es-MX" sz="1200" dirty="0">
                <a:solidFill>
                  <a:srgbClr val="838486"/>
                </a:solidFill>
              </a:rPr>
              <a:t>Debera anexarse: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rgbClr val="838486"/>
                </a:solidFill>
              </a:rPr>
              <a:t>MS o 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rgbClr val="838486"/>
                </a:solidFill>
              </a:rPr>
              <a:t>Cargas de Diseño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F382626-44C6-6B46-9A00-4F5BDC9CF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348" y="1317280"/>
            <a:ext cx="656721" cy="65672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7F365F3-9675-0147-A599-D8AB1E534478}"/>
              </a:ext>
            </a:extLst>
          </p:cNvPr>
          <p:cNvSpPr txBox="1"/>
          <p:nvPr/>
        </p:nvSpPr>
        <p:spPr>
          <a:xfrm>
            <a:off x="2757591" y="2108163"/>
            <a:ext cx="1563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dirty="0">
                <a:solidFill>
                  <a:srgbClr val="838486"/>
                </a:solidFill>
              </a:rPr>
              <a:t>Diseño de Estructura y Cotización.</a:t>
            </a:r>
          </a:p>
          <a:p>
            <a:pPr algn="ctr"/>
            <a:endParaRPr lang="es-MX" sz="1200" b="1" dirty="0">
              <a:solidFill>
                <a:srgbClr val="838486"/>
              </a:solidFill>
            </a:endParaRPr>
          </a:p>
          <a:p>
            <a:pPr algn="ctr"/>
            <a:r>
              <a:rPr lang="es-MX" sz="1200" b="1" dirty="0">
                <a:solidFill>
                  <a:srgbClr val="838486"/>
                </a:solidFill>
              </a:rPr>
              <a:t>3 días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649F91A-C772-2347-97FB-0A4569CCC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900" y="1309650"/>
            <a:ext cx="658394" cy="61966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C6846A0D-C888-A843-9685-01475F853152}"/>
              </a:ext>
            </a:extLst>
          </p:cNvPr>
          <p:cNvSpPr txBox="1"/>
          <p:nvPr/>
        </p:nvSpPr>
        <p:spPr>
          <a:xfrm>
            <a:off x="4320985" y="2120373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dirty="0">
                <a:solidFill>
                  <a:srgbClr val="838486"/>
                </a:solidFill>
              </a:rPr>
              <a:t>Emisión de PO.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1905452-934B-914B-93D1-29904D397E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1376" y="3724491"/>
            <a:ext cx="656723" cy="656723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B1DF0746-2563-8B43-9E7B-B29F091F1A77}"/>
              </a:ext>
            </a:extLst>
          </p:cNvPr>
          <p:cNvSpPr txBox="1"/>
          <p:nvPr/>
        </p:nvSpPr>
        <p:spPr>
          <a:xfrm>
            <a:off x="1439407" y="4515205"/>
            <a:ext cx="2281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rgbClr val="838486"/>
                </a:solidFill>
              </a:rPr>
              <a:t>Revisión de Diseño Definitivo.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rgbClr val="838486"/>
                </a:solidFill>
              </a:rPr>
              <a:t>Fabricación y Galvanizado. </a:t>
            </a:r>
          </a:p>
          <a:p>
            <a:pPr algn="ctr"/>
            <a:r>
              <a:rPr lang="es-MX" sz="1200" b="1" dirty="0">
                <a:solidFill>
                  <a:srgbClr val="838486"/>
                </a:solidFill>
              </a:rPr>
              <a:t>2 Semanas</a:t>
            </a:r>
          </a:p>
          <a:p>
            <a:endParaRPr lang="es-MX" sz="1200" dirty="0">
              <a:solidFill>
                <a:srgbClr val="838486"/>
              </a:solidFill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04E481CD-3D81-6246-BB4C-ED3F99AB25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9993" y="3724491"/>
            <a:ext cx="656723" cy="656723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C568AAA9-CE8B-144F-9E33-A17C126FADBC}"/>
              </a:ext>
            </a:extLst>
          </p:cNvPr>
          <p:cNvSpPr txBox="1"/>
          <p:nvPr/>
        </p:nvSpPr>
        <p:spPr>
          <a:xfrm>
            <a:off x="3663685" y="4515577"/>
            <a:ext cx="1578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dirty="0">
                <a:solidFill>
                  <a:srgbClr val="838486"/>
                </a:solidFill>
              </a:rPr>
              <a:t>Traslado y Montaje</a:t>
            </a:r>
          </a:p>
          <a:p>
            <a:pPr algn="ctr"/>
            <a:endParaRPr lang="es-MX" sz="1200" b="1" dirty="0">
              <a:solidFill>
                <a:srgbClr val="838486"/>
              </a:solidFill>
            </a:endParaRPr>
          </a:p>
          <a:p>
            <a:pPr algn="ctr"/>
            <a:r>
              <a:rPr lang="es-MX" sz="1200" b="1" dirty="0">
                <a:solidFill>
                  <a:srgbClr val="838486"/>
                </a:solidFill>
              </a:rPr>
              <a:t>1 a 2 semanas.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3CD4B773-29F3-4546-A995-9BCA4B6B5DEF}"/>
              </a:ext>
            </a:extLst>
          </p:cNvPr>
          <p:cNvCxnSpPr>
            <a:cxnSpLocks/>
          </p:cNvCxnSpPr>
          <p:nvPr/>
        </p:nvCxnSpPr>
        <p:spPr>
          <a:xfrm>
            <a:off x="2364921" y="1668550"/>
            <a:ext cx="46867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EECE0E61-CFC5-5B4C-B70D-B4A921461B03}"/>
              </a:ext>
            </a:extLst>
          </p:cNvPr>
          <p:cNvCxnSpPr>
            <a:cxnSpLocks/>
          </p:cNvCxnSpPr>
          <p:nvPr/>
        </p:nvCxnSpPr>
        <p:spPr>
          <a:xfrm>
            <a:off x="3976644" y="1651309"/>
            <a:ext cx="46867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8B78135-1AA9-E74F-850C-392BEA3918A0}"/>
              </a:ext>
            </a:extLst>
          </p:cNvPr>
          <p:cNvCxnSpPr>
            <a:cxnSpLocks/>
          </p:cNvCxnSpPr>
          <p:nvPr/>
        </p:nvCxnSpPr>
        <p:spPr>
          <a:xfrm>
            <a:off x="5559637" y="1645642"/>
            <a:ext cx="46867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5CDD767A-BAD1-6A42-A2AA-722574ACDF3B}"/>
              </a:ext>
            </a:extLst>
          </p:cNvPr>
          <p:cNvCxnSpPr>
            <a:cxnSpLocks/>
          </p:cNvCxnSpPr>
          <p:nvPr/>
        </p:nvCxnSpPr>
        <p:spPr>
          <a:xfrm>
            <a:off x="3252506" y="4052853"/>
            <a:ext cx="46867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CD914B5C-7386-7E48-A047-6B413D29220D}"/>
              </a:ext>
            </a:extLst>
          </p:cNvPr>
          <p:cNvCxnSpPr>
            <a:cxnSpLocks/>
          </p:cNvCxnSpPr>
          <p:nvPr/>
        </p:nvCxnSpPr>
        <p:spPr>
          <a:xfrm>
            <a:off x="1294150" y="3229277"/>
            <a:ext cx="472924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0D879C99-9A01-BF4A-8D54-98ABA20D7A47}"/>
              </a:ext>
            </a:extLst>
          </p:cNvPr>
          <p:cNvCxnSpPr>
            <a:cxnSpLocks/>
          </p:cNvCxnSpPr>
          <p:nvPr/>
        </p:nvCxnSpPr>
        <p:spPr>
          <a:xfrm flipV="1">
            <a:off x="6022081" y="1645642"/>
            <a:ext cx="3597" cy="158363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2EA051AE-646F-BD42-9C4F-6A67919E2E90}"/>
              </a:ext>
            </a:extLst>
          </p:cNvPr>
          <p:cNvCxnSpPr>
            <a:cxnSpLocks/>
          </p:cNvCxnSpPr>
          <p:nvPr/>
        </p:nvCxnSpPr>
        <p:spPr>
          <a:xfrm>
            <a:off x="1299063" y="3990630"/>
            <a:ext cx="934390" cy="1297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4B14A384-BC89-2D43-8A23-FB5FEBE428C5}"/>
              </a:ext>
            </a:extLst>
          </p:cNvPr>
          <p:cNvCxnSpPr>
            <a:cxnSpLocks/>
          </p:cNvCxnSpPr>
          <p:nvPr/>
        </p:nvCxnSpPr>
        <p:spPr>
          <a:xfrm flipV="1">
            <a:off x="1294150" y="3215954"/>
            <a:ext cx="0" cy="787647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Marcador de contenido 2">
            <a:extLst>
              <a:ext uri="{FF2B5EF4-FFF2-40B4-BE49-F238E27FC236}">
                <a16:creationId xmlns:a16="http://schemas.microsoft.com/office/drawing/2014/main" id="{8430C0F5-8D64-C745-8698-E555BB7A4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408" y="5309751"/>
            <a:ext cx="5915025" cy="3415700"/>
          </a:xfrm>
        </p:spPr>
        <p:txBody>
          <a:bodyPr>
            <a:noAutofit/>
          </a:bodyPr>
          <a:lstStyle/>
          <a:p>
            <a:pPr marL="457200" indent="-457200" algn="just">
              <a:buAutoNum type="arabicPeriod"/>
            </a:pPr>
            <a:r>
              <a:rPr lang="es-MX" sz="1600" dirty="0">
                <a:solidFill>
                  <a:srgbClr val="838486"/>
                </a:solidFill>
              </a:rPr>
              <a:t>Cobertura. Tenemos cobertura en las 9 regiones de la República Mexicana. </a:t>
            </a:r>
          </a:p>
          <a:p>
            <a:pPr marL="457200" indent="-457200" algn="just">
              <a:buAutoNum type="arabicPeriod"/>
            </a:pPr>
            <a:r>
              <a:rPr lang="es-MX" sz="1600" dirty="0">
                <a:solidFill>
                  <a:srgbClr val="838486"/>
                </a:solidFill>
              </a:rPr>
              <a:t>Capacidad de Fabricación y Almacenamiento: 10 a 15 torres exclusivas para ustedes.</a:t>
            </a:r>
          </a:p>
          <a:p>
            <a:pPr marL="457200" indent="-457200" algn="just">
              <a:buAutoNum type="arabicPeriod"/>
            </a:pPr>
            <a:r>
              <a:rPr lang="es-MX" sz="1600" dirty="0">
                <a:solidFill>
                  <a:srgbClr val="838486"/>
                </a:solidFill>
              </a:rPr>
              <a:t>Transporte de Estructuras con Flotilla Propia.</a:t>
            </a:r>
          </a:p>
          <a:p>
            <a:pPr lvl="2" algn="just"/>
            <a:r>
              <a:rPr lang="es-MX" sz="1600" dirty="0">
                <a:solidFill>
                  <a:srgbClr val="838486"/>
                </a:solidFill>
              </a:rPr>
              <a:t>1 Camión de 18 Ton. </a:t>
            </a:r>
          </a:p>
          <a:p>
            <a:pPr lvl="2" algn="just"/>
            <a:r>
              <a:rPr lang="es-MX" sz="1600" dirty="0">
                <a:solidFill>
                  <a:srgbClr val="838486"/>
                </a:solidFill>
              </a:rPr>
              <a:t>2 Camiones de 10 Ton.</a:t>
            </a:r>
          </a:p>
          <a:p>
            <a:pPr lvl="2" algn="just"/>
            <a:r>
              <a:rPr lang="es-MX" sz="1600" dirty="0">
                <a:solidFill>
                  <a:srgbClr val="838486"/>
                </a:solidFill>
              </a:rPr>
              <a:t>2 Camiones de 5 Ton.</a:t>
            </a:r>
          </a:p>
          <a:p>
            <a:pPr lvl="2" algn="just"/>
            <a:r>
              <a:rPr lang="es-MX" sz="1600" dirty="0">
                <a:solidFill>
                  <a:srgbClr val="838486"/>
                </a:solidFill>
              </a:rPr>
              <a:t>11 Camionetas de 1 Ton.</a:t>
            </a:r>
          </a:p>
          <a:p>
            <a:pPr marL="457200" indent="-457200" algn="just">
              <a:buAutoNum type="arabicPeriod"/>
            </a:pPr>
            <a:r>
              <a:rPr lang="es-MX" sz="1600" dirty="0">
                <a:solidFill>
                  <a:srgbClr val="838486"/>
                </a:solidFill>
              </a:rPr>
              <a:t>Servicio de Galvanizado Tercerizado.</a:t>
            </a:r>
          </a:p>
          <a:p>
            <a:pPr marL="457200" indent="-457200" algn="just">
              <a:buAutoNum type="arabicPeriod"/>
            </a:pPr>
            <a:r>
              <a:rPr lang="es-MX" sz="1600" dirty="0">
                <a:solidFill>
                  <a:srgbClr val="838486"/>
                </a:solidFill>
              </a:rPr>
              <a:t>En caso de requerir estructuras pintadas, la pintura se aplica en el taller posterior al galvanizado, y se retoca despues del montaje. </a:t>
            </a:r>
          </a:p>
          <a:p>
            <a:pPr marL="0" indent="0" algn="just">
              <a:buNone/>
            </a:pPr>
            <a:endParaRPr lang="es-MX" sz="1600" dirty="0">
              <a:solidFill>
                <a:srgbClr val="8384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50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36">
            <a:extLst>
              <a:ext uri="{FF2B5EF4-FFF2-40B4-BE49-F238E27FC236}">
                <a16:creationId xmlns:a16="http://schemas.microsoft.com/office/drawing/2014/main" id="{57772F09-50DC-4E92-B5E5-794D6C6B8705}"/>
              </a:ext>
            </a:extLst>
          </p:cNvPr>
          <p:cNvSpPr/>
          <p:nvPr/>
        </p:nvSpPr>
        <p:spPr>
          <a:xfrm>
            <a:off x="394965" y="2817515"/>
            <a:ext cx="5319294" cy="2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xmlns:lc="http://schemas.openxmlformats.org/drawingml/2006/lockedCanvas" val="1"/>
            </a:ext>
          </a:extLst>
        </p:spPr>
        <p:txBody>
          <a:bodyPr lIns="38100" tIns="38100" rIns="38100" bIns="381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257175" indent="-257175" algn="just" defTabSz="342900">
              <a:lnSpc>
                <a:spcPct val="90000"/>
              </a:lnSpc>
              <a:spcBef>
                <a:spcPts val="225"/>
              </a:spcBef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endParaRPr sz="900" dirty="0"/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5307159A-BC32-A24B-9C17-3E665F3744DF}"/>
              </a:ext>
            </a:extLst>
          </p:cNvPr>
          <p:cNvSpPr txBox="1">
            <a:spLocks/>
          </p:cNvSpPr>
          <p:nvPr/>
        </p:nvSpPr>
        <p:spPr>
          <a:xfrm>
            <a:off x="13856373" y="-4311718"/>
            <a:ext cx="9066690" cy="107873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2000" dirty="0"/>
              <a:t>Etapa 1. Preliminar.</a:t>
            </a:r>
          </a:p>
          <a:p>
            <a:pPr marL="457200" indent="-457200" algn="just">
              <a:buAutoNum type="arabicPeriod"/>
            </a:pPr>
            <a:endParaRPr lang="es-MX" sz="20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2000" dirty="0"/>
              <a:t>Revisión del Diseño de Estructura.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2000" dirty="0"/>
              <a:t>Revisión de Instalaciones.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2000" dirty="0"/>
              <a:t>Revisión de Equipos.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2000" dirty="0"/>
              <a:t>Revisión de Materiales.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2000" dirty="0"/>
              <a:t>Revisión de Procedimiento de Soldadura.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2000" dirty="0"/>
              <a:t>Revisión de Personal Soldadores y Operadores.</a:t>
            </a:r>
          </a:p>
          <a:p>
            <a:pPr marL="457200" indent="-457200" algn="just">
              <a:buAutoNum type="arabicPeriod"/>
            </a:pPr>
            <a:endParaRPr lang="es-MX" sz="2000" dirty="0"/>
          </a:p>
          <a:p>
            <a:pPr algn="just" fontAlgn="base">
              <a:lnSpc>
                <a:spcPct val="107000"/>
              </a:lnSpc>
            </a:pPr>
            <a:r>
              <a:rPr lang="es-MX" sz="2100" dirty="0"/>
              <a:t>Etapa 2: Producción.</a:t>
            </a:r>
          </a:p>
          <a:p>
            <a:pPr algn="just" fontAlgn="base">
              <a:lnSpc>
                <a:spcPct val="107000"/>
              </a:lnSpc>
            </a:pPr>
            <a:endParaRPr lang="es-MX" sz="2100" dirty="0"/>
          </a:p>
          <a:p>
            <a:pPr marL="214313" indent="-214313" algn="just" fontAlgn="base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s-MX" sz="2100" dirty="0"/>
              <a:t>Observación de los procesos y materiales.</a:t>
            </a:r>
          </a:p>
          <a:p>
            <a:pPr marL="214313" indent="-214313" algn="just" fontAlgn="base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s-MX" sz="2100" dirty="0"/>
              <a:t>Aseguramiento de control de tiempos de ejecución. </a:t>
            </a:r>
          </a:p>
          <a:p>
            <a:pPr marL="214313" indent="-214313" algn="just" fontAlgn="base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s-MX" sz="2100" dirty="0"/>
          </a:p>
          <a:p>
            <a:pPr algn="just" fontAlgn="base">
              <a:lnSpc>
                <a:spcPct val="107000"/>
              </a:lnSpc>
            </a:pPr>
            <a:r>
              <a:rPr lang="es-MX" sz="2100" dirty="0"/>
              <a:t>Etapa 3: Pruebas.</a:t>
            </a:r>
          </a:p>
          <a:p>
            <a:pPr algn="just" fontAlgn="base">
              <a:lnSpc>
                <a:spcPct val="107000"/>
              </a:lnSpc>
            </a:pPr>
            <a:endParaRPr lang="es-MX" sz="2100" dirty="0"/>
          </a:p>
          <a:p>
            <a:pPr marL="214313" indent="-214313" algn="just" fontAlgn="base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s-MX" sz="2100" dirty="0"/>
              <a:t>Revisar los resultados finales, de acuerdo a los criterios de aceptación o rechazo y a los procedimientos de soldadura requeridos. Se determinara a través de observación y pruebas si se cumple con  los requisitos de calidad, funcionamiento,  eficiencia y estética.</a:t>
            </a:r>
          </a:p>
          <a:p>
            <a:pPr marL="214313" indent="-214313" algn="just" fontAlgn="base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s-MX" sz="2100" dirty="0">
              <a:cs typeface="Calibri" panose="020F0502020204030204" pitchFamily="34" charset="0"/>
            </a:endParaRPr>
          </a:p>
          <a:p>
            <a:pPr algn="just" fontAlgn="base">
              <a:lnSpc>
                <a:spcPct val="107000"/>
              </a:lnSpc>
            </a:pPr>
            <a:r>
              <a:rPr lang="es-MX" sz="2400" dirty="0">
                <a:solidFill>
                  <a:srgbClr val="333333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Etapa 4: Entregables por proyecto.</a:t>
            </a:r>
            <a:endParaRPr lang="es-MX" sz="24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 fontAlgn="base">
              <a:lnSpc>
                <a:spcPct val="107000"/>
              </a:lnSpc>
            </a:pPr>
            <a:r>
              <a:rPr lang="es-MX" sz="2400" b="1" dirty="0">
                <a:solidFill>
                  <a:srgbClr val="333333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s-MX" sz="24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14313" indent="-214313" algn="just" fontAlgn="base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rgbClr val="333333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Memoria de cálculo de la Torre y cimentación.</a:t>
            </a:r>
            <a:endParaRPr lang="es-MX" sz="24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14313" indent="-214313" algn="just" fontAlgn="base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rgbClr val="333333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Documentación materiales (certificados de calidad de perfiles, placa y tornillería).</a:t>
            </a:r>
            <a:endParaRPr lang="es-MX" sz="24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14313" indent="-214313" algn="just" fontAlgn="base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rgbClr val="333333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Documentación galvanizado (certificados de garantía de galvanizado norma NMX-H-004-SCFI-2008, ASTM-A123 y ASTM-A-153).</a:t>
            </a:r>
            <a:endParaRPr lang="es-MX" sz="24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14313" indent="-214313" algn="just" fontAlgn="base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s-MX" sz="2100" dirty="0"/>
          </a:p>
          <a:p>
            <a:pPr algn="just"/>
            <a:endParaRPr lang="es-MX" sz="2000" dirty="0"/>
          </a:p>
          <a:p>
            <a:pPr algn="just"/>
            <a:endParaRPr lang="es-MX" sz="2000" dirty="0"/>
          </a:p>
          <a:p>
            <a:pPr algn="just"/>
            <a:endParaRPr lang="es-MX" sz="200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2BA70A8-269B-EF4D-8AB2-F4C0ECB1E11D}"/>
              </a:ext>
            </a:extLst>
          </p:cNvPr>
          <p:cNvSpPr/>
          <p:nvPr/>
        </p:nvSpPr>
        <p:spPr>
          <a:xfrm>
            <a:off x="558177" y="1494238"/>
            <a:ext cx="58716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dirty="0">
                <a:solidFill>
                  <a:srgbClr val="8A8A8A"/>
                </a:solidFill>
              </a:rPr>
              <a:t>Nuestro objetivo es cumplir con los requerimientos y superar las expectativas de nuestros clientes soportados por un Sistema de Gestión de Calidad y mejora continua.</a:t>
            </a:r>
            <a:br>
              <a:rPr lang="es-MX" dirty="0"/>
            </a:br>
            <a:endParaRPr lang="es-MX" dirty="0"/>
          </a:p>
        </p:txBody>
      </p:sp>
      <p:pic>
        <p:nvPicPr>
          <p:cNvPr id="14" name="Imagen 13" descr="Imagen que contiene edificio, hombre, estacionado, banca&#10;&#10;Descripción generada automáticamente">
            <a:extLst>
              <a:ext uri="{FF2B5EF4-FFF2-40B4-BE49-F238E27FC236}">
                <a16:creationId xmlns:a16="http://schemas.microsoft.com/office/drawing/2014/main" id="{FF4421E3-C00A-C241-B8E3-CC1D2F694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682"/>
          <a:stretch/>
        </p:blipFill>
        <p:spPr>
          <a:xfrm>
            <a:off x="613108" y="2640449"/>
            <a:ext cx="5816695" cy="2718617"/>
          </a:xfrm>
          <a:prstGeom prst="rect">
            <a:avLst/>
          </a:prstGeom>
        </p:spPr>
      </p:pic>
      <p:pic>
        <p:nvPicPr>
          <p:cNvPr id="15" name="Imagen 14" descr="Imagen que contiene edificio, hombre, estacionado, banca&#10;&#10;Descripción generada automáticamente">
            <a:extLst>
              <a:ext uri="{FF2B5EF4-FFF2-40B4-BE49-F238E27FC236}">
                <a16:creationId xmlns:a16="http://schemas.microsoft.com/office/drawing/2014/main" id="{DAEE4EA2-4885-CB49-BA10-9653C16CD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67924" y="-6949849"/>
            <a:ext cx="5871625" cy="4403719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79C3C157-8924-FB42-BB70-3D311D8C436D}"/>
              </a:ext>
            </a:extLst>
          </p:cNvPr>
          <p:cNvSpPr/>
          <p:nvPr/>
        </p:nvSpPr>
        <p:spPr>
          <a:xfrm>
            <a:off x="1171244" y="5611836"/>
            <a:ext cx="2340000" cy="1533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fontAlgn="base">
              <a:lnSpc>
                <a:spcPct val="107000"/>
              </a:lnSpc>
              <a:spcAft>
                <a:spcPts val="0"/>
              </a:spcAft>
            </a:pPr>
            <a:r>
              <a:rPr lang="es-MX" sz="1100" b="1" dirty="0">
                <a:solidFill>
                  <a:srgbClr val="838486"/>
                </a:solidFill>
              </a:rPr>
              <a:t>Etapa Preliminar. </a:t>
            </a:r>
          </a:p>
          <a:p>
            <a:pPr lvl="0" algn="just" fontAlgn="base">
              <a:lnSpc>
                <a:spcPct val="107000"/>
              </a:lnSpc>
              <a:spcAft>
                <a:spcPts val="0"/>
              </a:spcAft>
            </a:pPr>
            <a:endParaRPr lang="es-MX" sz="1100" dirty="0">
              <a:solidFill>
                <a:srgbClr val="838486"/>
              </a:solidFill>
            </a:endParaRPr>
          </a:p>
          <a:p>
            <a:pPr algn="just" fontAlgn="base">
              <a:lnSpc>
                <a:spcPct val="107000"/>
              </a:lnSpc>
            </a:pPr>
            <a:r>
              <a:rPr lang="es-MX" sz="1100" dirty="0">
                <a:solidFill>
                  <a:srgbClr val="838486"/>
                </a:solidFill>
              </a:rPr>
              <a:t>Diseño de Estructura. Memoria de cálculo de la Torre y cimentación.</a:t>
            </a:r>
          </a:p>
          <a:p>
            <a:pPr lvl="0" fontAlgn="base">
              <a:lnSpc>
                <a:spcPct val="107000"/>
              </a:lnSpc>
              <a:spcAft>
                <a:spcPts val="0"/>
              </a:spcAft>
            </a:pPr>
            <a:endParaRPr lang="es-MX" sz="1100" dirty="0">
              <a:solidFill>
                <a:srgbClr val="838486"/>
              </a:solidFill>
            </a:endParaRPr>
          </a:p>
          <a:p>
            <a:pPr lvl="0" fontAlgn="base">
              <a:lnSpc>
                <a:spcPct val="107000"/>
              </a:lnSpc>
              <a:spcAft>
                <a:spcPts val="0"/>
              </a:spcAft>
            </a:pPr>
            <a:r>
              <a:rPr lang="es-MX" sz="1100" dirty="0">
                <a:solidFill>
                  <a:srgbClr val="838486"/>
                </a:solidFill>
              </a:rPr>
              <a:t>Revisión de Instalaciones, Equipos, Materiales, Procedimiento de Soldadura, Personal.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49B6EDB-A784-524A-A285-58853E93F197}"/>
              </a:ext>
            </a:extLst>
          </p:cNvPr>
          <p:cNvSpPr/>
          <p:nvPr/>
        </p:nvSpPr>
        <p:spPr>
          <a:xfrm>
            <a:off x="1170484" y="7610161"/>
            <a:ext cx="2340000" cy="1171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7000"/>
              </a:lnSpc>
            </a:pPr>
            <a:r>
              <a:rPr lang="es-MX" sz="1100" b="1" dirty="0">
                <a:solidFill>
                  <a:srgbClr val="838486"/>
                </a:solidFill>
              </a:rPr>
              <a:t>Etapa Producción</a:t>
            </a:r>
          </a:p>
          <a:p>
            <a:pPr fontAlgn="base">
              <a:lnSpc>
                <a:spcPct val="107000"/>
              </a:lnSpc>
            </a:pPr>
            <a:endParaRPr lang="es-MX" sz="1100" dirty="0">
              <a:solidFill>
                <a:srgbClr val="838486"/>
              </a:solidFill>
            </a:endParaRPr>
          </a:p>
          <a:p>
            <a:pPr fontAlgn="base">
              <a:lnSpc>
                <a:spcPct val="107000"/>
              </a:lnSpc>
            </a:pPr>
            <a:r>
              <a:rPr lang="es-MX" sz="1100" dirty="0">
                <a:solidFill>
                  <a:srgbClr val="838486"/>
                </a:solidFill>
              </a:rPr>
              <a:t>Observación de Procesos y Materiales.</a:t>
            </a:r>
          </a:p>
          <a:p>
            <a:pPr fontAlgn="base">
              <a:lnSpc>
                <a:spcPct val="107000"/>
              </a:lnSpc>
            </a:pPr>
            <a:endParaRPr lang="es-MX" sz="1100" dirty="0">
              <a:solidFill>
                <a:srgbClr val="838486"/>
              </a:solidFill>
            </a:endParaRPr>
          </a:p>
          <a:p>
            <a:pPr fontAlgn="base">
              <a:lnSpc>
                <a:spcPct val="107000"/>
              </a:lnSpc>
            </a:pPr>
            <a:r>
              <a:rPr lang="es-MX" sz="1100" dirty="0">
                <a:solidFill>
                  <a:srgbClr val="838486"/>
                </a:solidFill>
              </a:rPr>
              <a:t>Control de Tiempos de Ejecución.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9DE277E8-3294-1047-A58B-C1EF36D20B0C}"/>
              </a:ext>
            </a:extLst>
          </p:cNvPr>
          <p:cNvSpPr/>
          <p:nvPr/>
        </p:nvSpPr>
        <p:spPr>
          <a:xfrm>
            <a:off x="4106839" y="5592730"/>
            <a:ext cx="2340000" cy="1352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07000"/>
              </a:lnSpc>
            </a:pPr>
            <a:r>
              <a:rPr lang="es-MX" sz="1100" b="1" dirty="0">
                <a:solidFill>
                  <a:srgbClr val="838486"/>
                </a:solidFill>
              </a:rPr>
              <a:t>Etapa Pruebas</a:t>
            </a:r>
          </a:p>
          <a:p>
            <a:pPr algn="just" fontAlgn="base">
              <a:lnSpc>
                <a:spcPct val="107000"/>
              </a:lnSpc>
            </a:pPr>
            <a:endParaRPr lang="es-MX" sz="1100" dirty="0">
              <a:solidFill>
                <a:srgbClr val="838486"/>
              </a:solidFill>
            </a:endParaRPr>
          </a:p>
          <a:p>
            <a:pPr algn="just" fontAlgn="base">
              <a:lnSpc>
                <a:spcPct val="107000"/>
              </a:lnSpc>
            </a:pPr>
            <a:r>
              <a:rPr lang="es-MX" sz="1100" dirty="0">
                <a:solidFill>
                  <a:srgbClr val="838486"/>
                </a:solidFill>
              </a:rPr>
              <a:t>Auditoria de resultados acorde a nuestro estandar de soldadura si se cumple con  los requisitos de calidad, funcionamiento,  eficiencia y estética.</a:t>
            </a:r>
          </a:p>
          <a:p>
            <a:pPr algn="just" fontAlgn="base">
              <a:lnSpc>
                <a:spcPct val="107000"/>
              </a:lnSpc>
            </a:pPr>
            <a:endParaRPr lang="es-MX" sz="1100" dirty="0">
              <a:solidFill>
                <a:srgbClr val="838486"/>
              </a:solidFill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3664565F-C1C7-E840-9D97-51A1B652F003}"/>
              </a:ext>
            </a:extLst>
          </p:cNvPr>
          <p:cNvSpPr/>
          <p:nvPr/>
        </p:nvSpPr>
        <p:spPr>
          <a:xfrm>
            <a:off x="4144733" y="7248379"/>
            <a:ext cx="2340000" cy="1533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7000"/>
              </a:lnSpc>
            </a:pPr>
            <a:r>
              <a:rPr lang="es-MX" sz="1100" b="1" dirty="0">
                <a:solidFill>
                  <a:srgbClr val="838486"/>
                </a:solidFill>
              </a:rPr>
              <a:t>Etapa de Documentación</a:t>
            </a:r>
          </a:p>
          <a:p>
            <a:pPr fontAlgn="base">
              <a:lnSpc>
                <a:spcPct val="107000"/>
              </a:lnSpc>
            </a:pPr>
            <a:endParaRPr lang="es-MX" sz="1100" dirty="0">
              <a:solidFill>
                <a:srgbClr val="838486"/>
              </a:solidFill>
            </a:endParaRPr>
          </a:p>
          <a:p>
            <a:pPr fontAlgn="base">
              <a:lnSpc>
                <a:spcPct val="107000"/>
              </a:lnSpc>
            </a:pPr>
            <a:r>
              <a:rPr lang="es-MX" sz="1100" dirty="0">
                <a:solidFill>
                  <a:srgbClr val="838486"/>
                </a:solidFill>
              </a:rPr>
              <a:t>Materiales: Certificados de calidad de perfiles, placa y tornillería.</a:t>
            </a:r>
          </a:p>
          <a:p>
            <a:pPr fontAlgn="base">
              <a:lnSpc>
                <a:spcPct val="107000"/>
              </a:lnSpc>
            </a:pPr>
            <a:endParaRPr lang="es-MX" sz="1100" dirty="0">
              <a:solidFill>
                <a:srgbClr val="838486"/>
              </a:solidFill>
            </a:endParaRPr>
          </a:p>
          <a:p>
            <a:pPr fontAlgn="base">
              <a:lnSpc>
                <a:spcPct val="107000"/>
              </a:lnSpc>
            </a:pPr>
            <a:r>
              <a:rPr lang="es-MX" sz="1100" dirty="0">
                <a:solidFill>
                  <a:srgbClr val="838486"/>
                </a:solidFill>
              </a:rPr>
              <a:t>Galvanizado: Certificados de garantía de galvanizado norma ASTM-A123 y ASTM-A-153 y NMX-H-004-SCFI-2008 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03212D73-88C9-BA48-96D7-2838DB069B55}"/>
              </a:ext>
            </a:extLst>
          </p:cNvPr>
          <p:cNvSpPr txBox="1">
            <a:spLocks/>
          </p:cNvSpPr>
          <p:nvPr/>
        </p:nvSpPr>
        <p:spPr>
          <a:xfrm>
            <a:off x="1969257" y="362253"/>
            <a:ext cx="4726626" cy="883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b="1" dirty="0">
                <a:solidFill>
                  <a:srgbClr val="EE462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Control de Calidad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BA12DCE3-D815-F943-98C1-38475AF64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51" y="291042"/>
            <a:ext cx="1759080" cy="102613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FF99BC7C-CA6E-794A-92BA-69354FAE8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07126" y="2163784"/>
            <a:ext cx="1543764" cy="1509760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E8418F05-4310-1849-B7C1-C9A001B2AC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263362" y="5018241"/>
            <a:ext cx="366498" cy="366498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2E93E9ED-80C4-3443-AC4C-00FACC17A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9113" y="7323530"/>
            <a:ext cx="456990" cy="505474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7330EF5B-9439-A549-B4BA-7DB4357DD5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6304" y="5611836"/>
            <a:ext cx="505474" cy="505474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9176D5AF-003A-EB4C-AC2D-0D6A1C7630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010" y="7323530"/>
            <a:ext cx="456990" cy="446275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843DCF0D-C4AB-5345-A102-B274EE8E2F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010" y="5634974"/>
            <a:ext cx="554873" cy="554873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33E31467-3BB9-3740-A33A-1514D3717BD1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Texturizer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6705" y="4775053"/>
            <a:ext cx="1029854" cy="49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52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texto&#10;&#10;Descripción generada automáticamente">
            <a:extLst>
              <a:ext uri="{FF2B5EF4-FFF2-40B4-BE49-F238E27FC236}">
                <a16:creationId xmlns:a16="http://schemas.microsoft.com/office/drawing/2014/main" id="{C370C30A-DA2C-4BFB-B525-D32DB8CC0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383" y="1548072"/>
            <a:ext cx="3526500" cy="2244202"/>
          </a:xfrm>
          <a:prstGeom prst="rect">
            <a:avLst/>
          </a:prstGeom>
        </p:spPr>
      </p:pic>
      <p:pic>
        <p:nvPicPr>
          <p:cNvPr id="12" name="Imagen 11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5399542B-4AFE-D84B-8907-08A69325B9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29" y="4891406"/>
            <a:ext cx="2680911" cy="351063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A9B807C-341C-5A49-BCCF-910ABFB5F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7121" y="4804474"/>
            <a:ext cx="2868762" cy="3712515"/>
          </a:xfrm>
          <a:prstGeom prst="rect">
            <a:avLst/>
          </a:prstGeom>
        </p:spPr>
      </p:pic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1B93389F-2F37-3B49-99D5-7C2DAB82251A}"/>
              </a:ext>
            </a:extLst>
          </p:cNvPr>
          <p:cNvSpPr txBox="1">
            <a:spLocks/>
          </p:cNvSpPr>
          <p:nvPr/>
        </p:nvSpPr>
        <p:spPr>
          <a:xfrm>
            <a:off x="420351" y="1582968"/>
            <a:ext cx="2610528" cy="28623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>
                <a:solidFill>
                  <a:srgbClr val="8A8A8A"/>
                </a:solidFill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MX" sz="1500" dirty="0"/>
              <a:t>Instalaciones dedicadas al proceso de Fabricación de Torres, Plataformas, Accesorios y Refuerzos. </a:t>
            </a:r>
          </a:p>
          <a:p>
            <a:endParaRPr lang="es-MX" sz="1500" dirty="0"/>
          </a:p>
          <a:p>
            <a:r>
              <a:rPr lang="es-MX" sz="1500" dirty="0"/>
              <a:t>Taller 1. Taller de Fabricación y Area de Ingeniería. </a:t>
            </a:r>
          </a:p>
          <a:p>
            <a:r>
              <a:rPr lang="es-MX" sz="1500" dirty="0"/>
              <a:t>Taller 2. Taller de Corte y Placa. </a:t>
            </a:r>
          </a:p>
          <a:p>
            <a:r>
              <a:rPr lang="es-MX" sz="1500" dirty="0"/>
              <a:t>Taller 3. Armado y Soldadura de Torres. </a:t>
            </a:r>
          </a:p>
          <a:p>
            <a:endParaRPr lang="es-MX" sz="1500" dirty="0"/>
          </a:p>
          <a:p>
            <a:endParaRPr lang="es-MX" sz="150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0E49947-DE69-794A-B772-3B543AA93E7E}"/>
              </a:ext>
            </a:extLst>
          </p:cNvPr>
          <p:cNvSpPr/>
          <p:nvPr/>
        </p:nvSpPr>
        <p:spPr>
          <a:xfrm>
            <a:off x="3030879" y="3942615"/>
            <a:ext cx="366500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050" dirty="0"/>
              <a:t>Norte 31-A No. 96 zona industrial Col. Lindavista Vallejo CDMX.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753930D3-F211-4E40-BF73-4F548A6D8910}"/>
              </a:ext>
            </a:extLst>
          </p:cNvPr>
          <p:cNvSpPr/>
          <p:nvPr/>
        </p:nvSpPr>
        <p:spPr>
          <a:xfrm>
            <a:off x="591409" y="8552384"/>
            <a:ext cx="279138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050" dirty="0"/>
              <a:t>Ramón Novaro no. 17 col. Jorge Negrete CDMX.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CA98C388-AEC2-DE48-8150-56A831036229}"/>
              </a:ext>
            </a:extLst>
          </p:cNvPr>
          <p:cNvSpPr/>
          <p:nvPr/>
        </p:nvSpPr>
        <p:spPr>
          <a:xfrm>
            <a:off x="3827121" y="8552384"/>
            <a:ext cx="279138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050" dirty="0"/>
              <a:t>Clave 322 col. Vallejo CDMX.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6E3C383E-5920-F647-98D7-7467AE36E244}"/>
              </a:ext>
            </a:extLst>
          </p:cNvPr>
          <p:cNvSpPr txBox="1">
            <a:spLocks/>
          </p:cNvSpPr>
          <p:nvPr/>
        </p:nvSpPr>
        <p:spPr>
          <a:xfrm>
            <a:off x="1969257" y="362253"/>
            <a:ext cx="4726626" cy="883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b="1" dirty="0">
                <a:solidFill>
                  <a:srgbClr val="EE462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Talleres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920D6BC3-9592-C244-8C19-6FEF8600E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351" y="291042"/>
            <a:ext cx="1759080" cy="102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60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38">
            <a:extLst>
              <a:ext uri="{FF2B5EF4-FFF2-40B4-BE49-F238E27FC236}">
                <a16:creationId xmlns:a16="http://schemas.microsoft.com/office/drawing/2014/main" id="{58DA0673-67C1-4E5E-8ACC-0ECBA118A5D4}"/>
              </a:ext>
            </a:extLst>
          </p:cNvPr>
          <p:cNvSpPr/>
          <p:nvPr/>
        </p:nvSpPr>
        <p:spPr>
          <a:xfrm>
            <a:off x="-7214128" y="172049"/>
            <a:ext cx="5972217" cy="820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xmlns:lc="http://schemas.openxmlformats.org/drawingml/2006/lockedCanvas" val="1"/>
            </a:ext>
          </a:extLst>
        </p:spPr>
        <p:txBody>
          <a:bodyPr wrap="square" lIns="38100" tIns="38100" rIns="38100" bIns="381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just" fontAlgn="base">
              <a:lnSpc>
                <a:spcPct val="107000"/>
              </a:lnSpc>
            </a:pPr>
            <a:r>
              <a:rPr lang="es-MX" sz="900" b="1" dirty="0">
                <a:solidFill>
                  <a:srgbClr val="FF6600"/>
                </a:solidFill>
                <a:latin typeface="Avenir Next LT Pro" panose="020B05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TALLER 1. Taller de fabricación de TORRES y área de </a:t>
            </a:r>
            <a:r>
              <a:rPr lang="es-MX" sz="900" b="1" dirty="0" err="1">
                <a:solidFill>
                  <a:srgbClr val="FF6600"/>
                </a:solidFill>
                <a:latin typeface="Avenir Next LT Pro" panose="020B05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ingenieria</a:t>
            </a:r>
            <a:r>
              <a:rPr lang="es-MX" sz="900" b="1" dirty="0">
                <a:solidFill>
                  <a:srgbClr val="FF6600"/>
                </a:solidFill>
                <a:latin typeface="Avenir Next LT Pro" panose="020B05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s-MX" sz="900" dirty="0">
              <a:solidFill>
                <a:srgbClr val="FF6600"/>
              </a:solidFill>
              <a:latin typeface="Avenir Next LT Pro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 fontAlgn="base">
              <a:lnSpc>
                <a:spcPct val="107000"/>
              </a:lnSpc>
            </a:pPr>
            <a:r>
              <a:rPr lang="es-MX" sz="900" dirty="0">
                <a:solidFill>
                  <a:srgbClr val="333333"/>
                </a:solidFill>
                <a:latin typeface="Avenir Next LT Pro" panose="020B05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Ubicación: Norte 31-A No. 96 zona industrial Col. Lindavista Vallejo.</a:t>
            </a:r>
            <a:endParaRPr lang="es-MX" sz="900" dirty="0">
              <a:latin typeface="Avenir Next LT Pro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 fontAlgn="base">
              <a:lnSpc>
                <a:spcPct val="107000"/>
              </a:lnSpc>
            </a:pPr>
            <a:r>
              <a:rPr lang="es-MX" sz="900" dirty="0">
                <a:solidFill>
                  <a:srgbClr val="33333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s-MX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 fontAlgn="base">
              <a:lnSpc>
                <a:spcPct val="107000"/>
              </a:lnSpc>
            </a:pPr>
            <a:r>
              <a:rPr lang="es-MX" sz="900" dirty="0">
                <a:solidFill>
                  <a:srgbClr val="33333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s-MX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57175" indent="-257175" algn="l" defTabSz="342900">
              <a:lnSpc>
                <a:spcPct val="90000"/>
              </a:lnSpc>
              <a:spcBef>
                <a:spcPts val="225"/>
              </a:spcBef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9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3F3F761-FD45-4186-A8BC-624CCE5CCE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997" y="3713023"/>
            <a:ext cx="914487" cy="68586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AD39913-9E29-4423-9ECC-412E0322A4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997" y="2851360"/>
            <a:ext cx="914487" cy="685864"/>
          </a:xfrm>
          <a:prstGeom prst="rect">
            <a:avLst/>
          </a:prstGeom>
        </p:spPr>
      </p:pic>
      <p:pic>
        <p:nvPicPr>
          <p:cNvPr id="13" name="Imagen 12" descr="Imagen que contiene objeto, reloj&#10;&#10;Descripción generada automáticamente">
            <a:extLst>
              <a:ext uri="{FF2B5EF4-FFF2-40B4-BE49-F238E27FC236}">
                <a16:creationId xmlns:a16="http://schemas.microsoft.com/office/drawing/2014/main" id="{F637D90F-3FDE-4C1D-A7F6-1C147FB661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29205" y="-586098"/>
            <a:ext cx="1404087" cy="678642"/>
          </a:xfrm>
          <a:prstGeom prst="rect">
            <a:avLst/>
          </a:prstGeom>
        </p:spPr>
      </p:pic>
      <p:pic>
        <p:nvPicPr>
          <p:cNvPr id="15" name="Imagen 14" descr="Imagen que contiene persona, edificio, interior, hombre&#10;&#10;Descripción generada automáticamente">
            <a:extLst>
              <a:ext uri="{FF2B5EF4-FFF2-40B4-BE49-F238E27FC236}">
                <a16:creationId xmlns:a16="http://schemas.microsoft.com/office/drawing/2014/main" id="{088BED3C-25B7-452F-928E-64DB4E5661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265" y="4574686"/>
            <a:ext cx="914487" cy="685865"/>
          </a:xfrm>
          <a:prstGeom prst="rect">
            <a:avLst/>
          </a:prstGeom>
        </p:spPr>
      </p:pic>
      <p:pic>
        <p:nvPicPr>
          <p:cNvPr id="21" name="Imagen 20" descr="Imagen que contiene edificio, exterior, camino, camioneta&#10;&#10;Descripción generada automáticamente">
            <a:extLst>
              <a:ext uri="{FF2B5EF4-FFF2-40B4-BE49-F238E27FC236}">
                <a16:creationId xmlns:a16="http://schemas.microsoft.com/office/drawing/2014/main" id="{43A314F2-80AA-444E-A87D-2ED2A7051C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574275"/>
            <a:ext cx="2832871" cy="2124655"/>
          </a:xfrm>
          <a:prstGeom prst="rect">
            <a:avLst/>
          </a:prstGeom>
        </p:spPr>
      </p:pic>
      <p:pic>
        <p:nvPicPr>
          <p:cNvPr id="25" name="Imagen 24" descr="Imagen que contiene banca, exterior, edificio, hecho de madera&#10;&#10;Descripción generada automáticamente">
            <a:extLst>
              <a:ext uri="{FF2B5EF4-FFF2-40B4-BE49-F238E27FC236}">
                <a16:creationId xmlns:a16="http://schemas.microsoft.com/office/drawing/2014/main" id="{D9EC97E9-D608-4A38-A16E-6F58865AB1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265" y="5436351"/>
            <a:ext cx="914487" cy="685865"/>
          </a:xfrm>
          <a:prstGeom prst="rect">
            <a:avLst/>
          </a:prstGeom>
        </p:spPr>
      </p:pic>
      <p:pic>
        <p:nvPicPr>
          <p:cNvPr id="16" name="Imagen 15" descr="Imagen que contiene edificio, tren, interior, pista&#10;&#10;Descripción generada automáticamente">
            <a:extLst>
              <a:ext uri="{FF2B5EF4-FFF2-40B4-BE49-F238E27FC236}">
                <a16:creationId xmlns:a16="http://schemas.microsoft.com/office/drawing/2014/main" id="{A21889CE-0D32-8D46-87C4-3F33DE50D1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9" y="6266250"/>
            <a:ext cx="2832872" cy="2124654"/>
          </a:xfrm>
          <a:prstGeom prst="rect">
            <a:avLst/>
          </a:prstGeom>
        </p:spPr>
      </p:pic>
      <p:pic>
        <p:nvPicPr>
          <p:cNvPr id="17" name="Imagen 16" descr="Imagen que contiene edificio, interior, camioneta, tabla&#10;&#10;Descripción generada automáticamente">
            <a:extLst>
              <a:ext uri="{FF2B5EF4-FFF2-40B4-BE49-F238E27FC236}">
                <a16:creationId xmlns:a16="http://schemas.microsoft.com/office/drawing/2014/main" id="{D4B41BC1-69A9-034C-998B-212BE2AE35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22" y="6273878"/>
            <a:ext cx="2832872" cy="212465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A7ED635B-7F6B-BA41-8D31-131D1B17A27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86" y="4590462"/>
            <a:ext cx="1160585" cy="154744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CAA19C4-25CA-6141-B343-F66A72E6E7E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77" y="2851360"/>
            <a:ext cx="3660515" cy="3286548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F3662379-0A7F-DE4A-9ACE-3878A20EF17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421" y="2875336"/>
            <a:ext cx="1160585" cy="1547446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DC69316F-6AA7-C743-A247-429F9F9527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63176" y="7940260"/>
            <a:ext cx="1759080" cy="102613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E729026-082A-954A-9F0A-7EE42706E14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2823" y="582386"/>
            <a:ext cx="2832871" cy="2124653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4ECF0E6B-7A8D-584D-B0FC-62EE6978B6C3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Texturizer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21630" y="2132234"/>
            <a:ext cx="1029854" cy="495856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14FCD004-8147-3C4C-9101-4961F9C160E0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Texturizer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494" y="2122679"/>
            <a:ext cx="1029854" cy="495856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EF0F4F4D-4D99-C340-A6A9-B7766B712CCB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artisticTexturizer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01060" y="2939864"/>
            <a:ext cx="1029854" cy="495856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B6643FFA-BF22-D548-9A68-63C1610E4F31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Texturizer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494" y="7895048"/>
            <a:ext cx="1029854" cy="495856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392E7BDB-607C-5243-A00D-4EC581F308E0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Texturizer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28999" y="6370733"/>
            <a:ext cx="1029854" cy="495856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243266C5-9B95-AC44-8D4E-25E575929976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Texturizer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91452" y="8090342"/>
            <a:ext cx="1029854" cy="495856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A4A1F818-233B-A940-B0B8-F95E813B5D68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artisticTexturizer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33092" y="5626360"/>
            <a:ext cx="1029854" cy="495856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E69BEFF1-EBC9-0B49-A390-0BC0CFBC630C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artisticTexturizer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07143" y="3899312"/>
            <a:ext cx="1029854" cy="495856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D1DCF745-9E98-EB4F-99CF-94B177EDAD5E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artisticTexturizer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84137" y="2983536"/>
            <a:ext cx="1029854" cy="495856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B54EF776-263B-5041-8288-42CA5D50803E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Texturizer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67446" y="3862163"/>
            <a:ext cx="1029854" cy="495856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98B94128-A7EE-C947-A013-A473FB73BFB5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artisticTexturizer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54006" y="4666921"/>
            <a:ext cx="1029854" cy="495856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E51525E4-D618-8442-A185-1912D8ACCBF8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artisticTexturizer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84137" y="5515473"/>
            <a:ext cx="1029854" cy="49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49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ior, persona, comida, edificio&#10;&#10;Descripción generada automáticamente">
            <a:extLst>
              <a:ext uri="{FF2B5EF4-FFF2-40B4-BE49-F238E27FC236}">
                <a16:creationId xmlns:a16="http://schemas.microsoft.com/office/drawing/2014/main" id="{2F5B2D47-3B8A-F245-AF77-11D4FF7D4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3460750"/>
            <a:ext cx="2984500" cy="2222500"/>
          </a:xfrm>
          <a:prstGeom prst="rect">
            <a:avLst/>
          </a:prstGeom>
        </p:spPr>
      </p:pic>
      <p:pic>
        <p:nvPicPr>
          <p:cNvPr id="5" name="Imagen 4" descr="Imagen que contiene edificio, interior, camioneta, tabla&#10;&#10;Descripción generada automáticamente">
            <a:extLst>
              <a:ext uri="{FF2B5EF4-FFF2-40B4-BE49-F238E27FC236}">
                <a16:creationId xmlns:a16="http://schemas.microsoft.com/office/drawing/2014/main" id="{883C745A-127E-BD43-A643-9FA1E59D1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5759450"/>
            <a:ext cx="2984500" cy="22225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31A1A4E-0085-1F41-A98B-CBDA960D1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0" y="3460750"/>
            <a:ext cx="2984500" cy="2222500"/>
          </a:xfrm>
          <a:prstGeom prst="rect">
            <a:avLst/>
          </a:prstGeom>
        </p:spPr>
      </p:pic>
      <p:pic>
        <p:nvPicPr>
          <p:cNvPr id="7" name="Imagen 6" descr="Camioneta estacionada en la calle&#10;&#10;Descripción generada automáticamente">
            <a:extLst>
              <a:ext uri="{FF2B5EF4-FFF2-40B4-BE49-F238E27FC236}">
                <a16:creationId xmlns:a16="http://schemas.microsoft.com/office/drawing/2014/main" id="{6ACC7687-106F-DC45-B93E-7E690AC0C6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00" y="5759450"/>
            <a:ext cx="2984500" cy="2222500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9B7534F2-E022-7B47-AB8A-49B0C641C257}"/>
              </a:ext>
            </a:extLst>
          </p:cNvPr>
          <p:cNvSpPr txBox="1">
            <a:spLocks/>
          </p:cNvSpPr>
          <p:nvPr/>
        </p:nvSpPr>
        <p:spPr>
          <a:xfrm>
            <a:off x="210176" y="1907222"/>
            <a:ext cx="6212102" cy="147732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>
                <a:solidFill>
                  <a:srgbClr val="8A8A8A"/>
                </a:solidFill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dirty="0"/>
              <a:t>Estructurados procesos Logisticos con eficacia comprobada para controlar y cumplir con los tiempos establecidos, asi como el aseguramiento de la calidad comprometida</a:t>
            </a:r>
          </a:p>
          <a:p>
            <a:pPr algn="ctr"/>
            <a:endParaRPr lang="es-MX" dirty="0"/>
          </a:p>
          <a:p>
            <a:pPr algn="ctr"/>
            <a:endParaRPr lang="es-MX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46A5A408-A4FF-F247-863F-74E77C9CB228}"/>
              </a:ext>
            </a:extLst>
          </p:cNvPr>
          <p:cNvSpPr txBox="1">
            <a:spLocks/>
          </p:cNvSpPr>
          <p:nvPr/>
        </p:nvSpPr>
        <p:spPr>
          <a:xfrm>
            <a:off x="1969257" y="362253"/>
            <a:ext cx="4726626" cy="883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b="1" dirty="0">
                <a:solidFill>
                  <a:srgbClr val="EE462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Logistica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A595DA9-B1F7-354E-8772-629D22AD42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351" y="291042"/>
            <a:ext cx="1759080" cy="102613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6D71CD2-96DD-6842-AF48-DCA15763E0A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Texturizer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52135" y="5100165"/>
            <a:ext cx="1029854" cy="49585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FB029A7-2C5E-0744-811A-BDFA4361223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Texturizer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0351" y="7352405"/>
            <a:ext cx="1029854" cy="49585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C34841A-D93E-2444-9B69-04A3F047359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Texturizer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92424" y="7352405"/>
            <a:ext cx="1029854" cy="49585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8FAFAE56-4A4F-A048-BBF9-9EDFA7953C1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Texturizer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8294" y="5100165"/>
            <a:ext cx="1029854" cy="49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837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967</Words>
  <Application>Microsoft Macintosh PowerPoint</Application>
  <PresentationFormat>Presentación en pantalla (4:3)</PresentationFormat>
  <Paragraphs>120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9" baseType="lpstr">
      <vt:lpstr>Aharoni</vt:lpstr>
      <vt:lpstr>Arial</vt:lpstr>
      <vt:lpstr>Avenir Next LT Pro</vt:lpstr>
      <vt:lpstr>Calibri</vt:lpstr>
      <vt:lpstr>Calibri Light</vt:lpstr>
      <vt:lpstr>Helvetica</vt:lpstr>
      <vt:lpstr>Symbol</vt:lpstr>
      <vt:lpstr>Tema de Office</vt:lpstr>
      <vt:lpstr>Presentación de PowerPoint</vt:lpstr>
      <vt:lpstr>QUIENES SOMOS</vt:lpstr>
      <vt:lpstr>MISIÓN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Cecilia Vega</dc:creator>
  <cp:lastModifiedBy>Cecilia Vega</cp:lastModifiedBy>
  <cp:revision>5</cp:revision>
  <cp:lastPrinted>2020-12-03T18:20:01Z</cp:lastPrinted>
  <dcterms:created xsi:type="dcterms:W3CDTF">2020-12-03T17:52:55Z</dcterms:created>
  <dcterms:modified xsi:type="dcterms:W3CDTF">2020-12-03T20:43:14Z</dcterms:modified>
</cp:coreProperties>
</file>